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59" r:id="rId159"/>
    <p:sldId id="460" r:id="rId160"/>
    <p:sldId id="462" r:id="rId161"/>
    <p:sldId id="461" r:id="rId162"/>
    <p:sldId id="404" r:id="rId163"/>
    <p:sldId id="405" r:id="rId164"/>
    <p:sldId id="406" r:id="rId165"/>
    <p:sldId id="407" r:id="rId166"/>
    <p:sldId id="408" r:id="rId167"/>
    <p:sldId id="409" r:id="rId168"/>
    <p:sldId id="410" r:id="rId169"/>
    <p:sldId id="411" r:id="rId170"/>
    <p:sldId id="412" r:id="rId171"/>
    <p:sldId id="413" r:id="rId172"/>
    <p:sldId id="414" r:id="rId173"/>
    <p:sldId id="415" r:id="rId174"/>
    <p:sldId id="416" r:id="rId175"/>
    <p:sldId id="417" r:id="rId176"/>
    <p:sldId id="418" r:id="rId177"/>
    <p:sldId id="419" r:id="rId178"/>
    <p:sldId id="420" r:id="rId179"/>
    <p:sldId id="421" r:id="rId180"/>
    <p:sldId id="422" r:id="rId181"/>
    <p:sldId id="423" r:id="rId182"/>
    <p:sldId id="424" r:id="rId183"/>
    <p:sldId id="425" r:id="rId184"/>
    <p:sldId id="426" r:id="rId185"/>
    <p:sldId id="427" r:id="rId186"/>
    <p:sldId id="428" r:id="rId187"/>
    <p:sldId id="429" r:id="rId188"/>
    <p:sldId id="430" r:id="rId189"/>
    <p:sldId id="431" r:id="rId190"/>
    <p:sldId id="432" r:id="rId191"/>
    <p:sldId id="433" r:id="rId192"/>
    <p:sldId id="434" r:id="rId193"/>
    <p:sldId id="435" r:id="rId194"/>
    <p:sldId id="436" r:id="rId195"/>
    <p:sldId id="437" r:id="rId196"/>
    <p:sldId id="438" r:id="rId197"/>
    <p:sldId id="439" r:id="rId198"/>
    <p:sldId id="440" r:id="rId199"/>
    <p:sldId id="441" r:id="rId20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hyperlink" Target="http://shopenhood.test/admin/dashboard" TargetMode="External"/><Relationship Id="rId2" Type="http://schemas.openxmlformats.org/officeDocument/2006/relationships/hyperlink" Target="http://shopenhood.test/admin/dashboarddddd" TargetMode="Externa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5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parametrləri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214087" cy="2031325"/>
          </a:xfrm>
          <a:prstGeom prst="rect">
            <a:avLst/>
          </a:prstGeom>
          <a:noFill/>
        </p:spPr>
        <p:txBody>
          <a:bodyPr wrap="square">
            <a:spAutoFit/>
          </a:bodyPr>
          <a:lstStyle/>
          <a:p>
            <a:r>
              <a:rPr lang="en-US" sz="1400"/>
              <a:t>Perfect! Using Spatie Laravel Activity Log</a:t>
            </a:r>
          </a:p>
          <a:p>
            <a:r>
              <a:rPr lang="en-US" sz="1400"/>
              <a:t>Since you're using the official Spatie Laravel Activity Log package, here's the complete setup:</a:t>
            </a:r>
          </a:p>
          <a:p>
            <a:endParaRPr lang="en-US" sz="1400"/>
          </a:p>
          <a:p>
            <a:r>
              <a:rPr lang="en-US" sz="1400"/>
              <a:t>✅ 1. No Need to Create ActivityLog Model</a:t>
            </a:r>
          </a:p>
          <a:p>
            <a:r>
              <a:rPr lang="en-US" sz="1400"/>
              <a:t>The package provides its own model. You don't need to create app/Models/ActivityLog.php.</a:t>
            </a:r>
          </a:p>
          <a:p>
            <a:endParaRPr lang="en-US" sz="1400"/>
          </a:p>
          <a:p>
            <a:r>
              <a:rPr lang="en-US" sz="1400"/>
              <a:t>✅ 2. Updated Model Relationships</a:t>
            </a:r>
          </a:p>
          <a:p>
            <a:r>
              <a:rPr lang="en-US" sz="1400"/>
              <a:t>Here's how to properly reference the Spatie Activity model in your relationships:</a:t>
            </a:r>
          </a:p>
        </p:txBody>
      </p:sp>
      <p:pic>
        <p:nvPicPr>
          <p:cNvPr id="9" name="Picture 8">
            <a:extLst>
              <a:ext uri="{FF2B5EF4-FFF2-40B4-BE49-F238E27FC236}">
                <a16:creationId xmlns:a16="http://schemas.microsoft.com/office/drawing/2014/main" id="{0E74A3FF-505D-81A9-F51A-0117800ADE14}"/>
              </a:ext>
            </a:extLst>
          </p:cNvPr>
          <p:cNvPicPr>
            <a:picLocks noChangeAspect="1"/>
          </p:cNvPicPr>
          <p:nvPr/>
        </p:nvPicPr>
        <p:blipFill>
          <a:blip r:embed="rId2"/>
          <a:stretch>
            <a:fillRect/>
          </a:stretch>
        </p:blipFill>
        <p:spPr>
          <a:xfrm>
            <a:off x="7215709" y="0"/>
            <a:ext cx="4976291" cy="2476715"/>
          </a:xfrm>
          <a:prstGeom prst="rect">
            <a:avLst/>
          </a:prstGeom>
        </p:spPr>
      </p:pic>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050"/>
          </a:xfrm>
          <a:prstGeom prst="rect">
            <a:avLst/>
          </a:prstGeom>
          <a:noFill/>
        </p:spPr>
        <p:txBody>
          <a:bodyPr wrap="square">
            <a:spAutoFit/>
          </a:bodyPr>
          <a:lstStyle/>
          <a:p>
            <a:r>
              <a:rPr lang="az-Latn-AZ" sz="1400" b="1">
                <a:solidFill>
                  <a:srgbClr val="FF0000"/>
                </a:solidFill>
              </a:rPr>
              <a:t>config/auth.php </a:t>
            </a:r>
            <a:r>
              <a:rPr lang="az-Latn-AZ" sz="1400"/>
              <a:t>faylı Laravel-də istifadəçi autentifikasiyasının (</a:t>
            </a:r>
            <a:r>
              <a:rPr lang="az-Latn-AZ" sz="1400" b="1"/>
              <a:t>login, logout, session, password reset</a:t>
            </a:r>
            <a:r>
              <a:rPr lang="az-Latn-AZ" sz="1400"/>
              <a:t>) bütün əsas məntiqini idarə edən mərkəzi konfiqurasiyadır.</a:t>
            </a:r>
            <a:endParaRPr lang="en-US" sz="1400"/>
          </a:p>
          <a:p>
            <a:pPr marL="742950" lvl="1" indent="-285750">
              <a:buFont typeface="Wingdings" panose="05000000000000000000" pitchFamily="2" charset="2"/>
              <a:buChar char="q"/>
            </a:pPr>
            <a:r>
              <a:rPr lang="ru-RU" sz="1400"/>
              <a:t> </a:t>
            </a:r>
            <a:r>
              <a:rPr lang="en-US" sz="1400"/>
              <a:t>Kim login ola bilər? (User, Admin və s.)</a:t>
            </a:r>
          </a:p>
          <a:p>
            <a:pPr marL="742950" lvl="1" indent="-285750">
              <a:buFont typeface="Wingdings" panose="05000000000000000000" pitchFamily="2" charset="2"/>
              <a:buChar char="q"/>
            </a:pPr>
            <a:r>
              <a:rPr lang="ru-RU" sz="1400"/>
              <a:t> </a:t>
            </a:r>
            <a:r>
              <a:rPr lang="en-US" sz="1400"/>
              <a:t>Necə login olsun? (session, token, sanctum və s.)</a:t>
            </a:r>
          </a:p>
          <a:p>
            <a:pPr marL="742950" lvl="1" indent="-285750">
              <a:buFont typeface="Wingdings" panose="05000000000000000000" pitchFamily="2" charset="2"/>
              <a:buChar char="q"/>
            </a:pPr>
            <a:r>
              <a:rPr lang="ru-RU" sz="1400"/>
              <a:t> </a:t>
            </a:r>
            <a:r>
              <a:rPr lang="en-US" sz="1400"/>
              <a:t>Haradan oxunsun? (hansı model, hansı cədvəl)</a:t>
            </a:r>
          </a:p>
          <a:p>
            <a:pPr marL="742950" lvl="1" indent="-285750">
              <a:buFont typeface="Wingdings" panose="05000000000000000000" pitchFamily="2" charset="2"/>
              <a:buChar char="q"/>
            </a:pPr>
            <a:r>
              <a:rPr lang="ru-RU" sz="1400"/>
              <a:t> </a:t>
            </a:r>
            <a:r>
              <a:rPr lang="en-US" sz="1400"/>
              <a:t>Şifrə sıfırlama necə işləsin?</a:t>
            </a:r>
          </a:p>
          <a:p>
            <a:pPr marL="742950" lvl="1" indent="-285750">
              <a:buFont typeface="Wingdings" panose="05000000000000000000" pitchFamily="2" charset="2"/>
              <a:buChar char="q"/>
            </a:pPr>
            <a:r>
              <a:rPr lang="en-US" sz="1400"/>
              <a:t>v</a:t>
            </a:r>
            <a:r>
              <a:rPr lang="az-Latn-AZ" sz="1400"/>
              <a:t>ə.s kimi işlərə baxır.</a:t>
            </a:r>
            <a:endParaRPr lang="en-US" sz="1400"/>
          </a:p>
          <a:p>
            <a:endParaRPr lang="az-Latn-AZ" sz="1400"/>
          </a:p>
          <a:p>
            <a:r>
              <a:rPr lang="az-Latn-AZ" sz="1400"/>
              <a:t>Qısaca: </a:t>
            </a:r>
            <a:r>
              <a:rPr lang="az-Latn-AZ" sz="1400" b="1"/>
              <a:t>Authentication system</a:t>
            </a:r>
            <a:r>
              <a:rPr lang="az-Latn-AZ" sz="1400"/>
              <a:t>-in beyni buradadır.</a:t>
            </a:r>
          </a:p>
          <a:p>
            <a:endParaRPr lang="az-Latn-AZ" sz="1400"/>
          </a:p>
          <a:p>
            <a:r>
              <a:rPr lang="az-Latn-AZ" sz="1400"/>
              <a:t>1) </a:t>
            </a:r>
            <a:r>
              <a:rPr lang="en-US" sz="1400"/>
              <a:t>defaults</a:t>
            </a:r>
            <a:r>
              <a:rPr lang="az-Latn-AZ" sz="1400"/>
              <a:t>: Laravel, əgər sən heç nə deməsən varsayılan olaraq nə istifadə edəcəyini buradan bilir.</a:t>
            </a:r>
          </a:p>
          <a:p>
            <a:endParaRPr lang="az-Latn-AZ" sz="1400"/>
          </a:p>
          <a:p>
            <a:endParaRPr lang="az-Latn-AZ" sz="1400"/>
          </a:p>
          <a:p>
            <a:endParaRPr lang="az-Latn-AZ" sz="1400"/>
          </a:p>
          <a:p>
            <a:endParaRPr lang="az-Latn-AZ" sz="1400"/>
          </a:p>
          <a:p>
            <a:endParaRPr lang="az-Latn-AZ" sz="1400"/>
          </a:p>
          <a:p>
            <a:r>
              <a:rPr lang="az-Latn-AZ" sz="1400"/>
              <a:t>Aşağıdakı əmrlərdə əgər guard adı göstərilməzsə, Laravel, </a:t>
            </a:r>
            <a:r>
              <a:rPr lang="az-Latn-AZ" sz="1400" b="1">
                <a:solidFill>
                  <a:srgbClr val="FF0000"/>
                </a:solidFill>
              </a:rPr>
              <a:t>web guard </a:t>
            </a:r>
            <a:r>
              <a:rPr lang="az-Latn-AZ" sz="1400"/>
              <a:t>istifadə edir.</a:t>
            </a:r>
          </a:p>
          <a:p>
            <a:pPr marL="742950" lvl="1" indent="-285750">
              <a:lnSpc>
                <a:spcPct val="150000"/>
              </a:lnSpc>
              <a:buFont typeface="Wingdings" panose="05000000000000000000" pitchFamily="2" charset="2"/>
              <a:buChar char="q"/>
            </a:pPr>
            <a:r>
              <a:rPr lang="en-US" sz="1400"/>
              <a:t>Auth::attempt()</a:t>
            </a:r>
          </a:p>
          <a:p>
            <a:pPr marL="742950" lvl="1" indent="-285750">
              <a:lnSpc>
                <a:spcPct val="150000"/>
              </a:lnSpc>
              <a:buFont typeface="Wingdings" panose="05000000000000000000" pitchFamily="2" charset="2"/>
              <a:buChar char="q"/>
            </a:pPr>
            <a:r>
              <a:rPr lang="en-US" sz="1400"/>
              <a:t>auth()-&gt;user()</a:t>
            </a:r>
          </a:p>
          <a:p>
            <a:pPr marL="742950" lvl="1" indent="-285750">
              <a:lnSpc>
                <a:spcPct val="150000"/>
              </a:lnSpc>
              <a:buFont typeface="Wingdings" panose="05000000000000000000" pitchFamily="2" charset="2"/>
              <a:buChar char="q"/>
            </a:pPr>
            <a:r>
              <a:rPr lang="en-US" sz="1400"/>
              <a:t>@auth</a:t>
            </a:r>
          </a:p>
          <a:p>
            <a:pPr marL="742950" lvl="1" indent="-285750">
              <a:lnSpc>
                <a:spcPct val="150000"/>
              </a:lnSpc>
              <a:buFont typeface="Wingdings" panose="05000000000000000000" pitchFamily="2" charset="2"/>
              <a:buChar char="q"/>
            </a:pPr>
            <a:r>
              <a:rPr lang="en-US" sz="1400"/>
              <a:t>middleware('auth’)</a:t>
            </a:r>
            <a:endParaRPr lang="az-Latn-AZ" sz="1400"/>
          </a:p>
          <a:p>
            <a:endParaRPr lang="az-Latn-AZ" sz="1400"/>
          </a:p>
          <a:p>
            <a:r>
              <a:rPr lang="az-Latn-AZ" sz="1400"/>
              <a:t>Məsələn: </a:t>
            </a:r>
            <a:r>
              <a:rPr lang="az-Latn-AZ" sz="1400" b="1">
                <a:solidFill>
                  <a:srgbClr val="FF0000"/>
                </a:solidFill>
              </a:rPr>
              <a:t>auth()-&gt;user(); </a:t>
            </a:r>
            <a:r>
              <a:rPr lang="az-Latn-AZ" sz="1400"/>
              <a:t>bu avtomatik olaraq </a:t>
            </a:r>
            <a:r>
              <a:rPr lang="en-US" sz="1400"/>
              <a:t>-&gt; </a:t>
            </a:r>
            <a:r>
              <a:rPr lang="en-US" sz="1400" b="1">
                <a:solidFill>
                  <a:srgbClr val="FF0000"/>
                </a:solidFill>
              </a:rPr>
              <a:t>auth('web')-&gt;user(); </a:t>
            </a:r>
            <a:r>
              <a:rPr lang="en-US" sz="1400"/>
              <a:t>kimi</a:t>
            </a:r>
            <a:r>
              <a:rPr lang="az-Latn-AZ" sz="1400"/>
              <a:t> işləyir.</a:t>
            </a:r>
          </a:p>
          <a:p>
            <a:pPr>
              <a:lnSpc>
                <a:spcPct val="150000"/>
              </a:lnSpc>
            </a:pPr>
            <a:r>
              <a:rPr lang="en-US" sz="1400" b="1"/>
              <a:t>auth('web')-&gt;user() </a:t>
            </a:r>
            <a:r>
              <a:rPr lang="en-US" sz="1400"/>
              <a:t>— hazırda web guard ilə sistemə daxil olmuş istifadəçinin (User modelindən) məlumatlarını qaytarır.</a:t>
            </a:r>
            <a:endParaRPr lang="az-Latn-AZ" sz="1400"/>
          </a:p>
          <a:p>
            <a:pPr>
              <a:lnSpc>
                <a:spcPct val="150000"/>
              </a:lnSpc>
            </a:pPr>
            <a:endParaRPr lang="az-Latn-AZ" sz="1400"/>
          </a:p>
          <a:p>
            <a:pPr>
              <a:lnSpc>
                <a:spcPct val="150000"/>
              </a:lnSpc>
            </a:pPr>
            <a:r>
              <a:rPr lang="en-US" sz="1400" b="1"/>
              <a:t>Web guard ilə daxil olmaq</a:t>
            </a:r>
            <a:r>
              <a:rPr lang="en-US" sz="1400"/>
              <a:t>, istifadəçinin </a:t>
            </a:r>
            <a:r>
              <a:rPr lang="en-US" sz="1400" b="1"/>
              <a:t>email/şifrə </a:t>
            </a:r>
            <a:r>
              <a:rPr lang="en-US" sz="1400"/>
              <a:t>ilə login olub məlumatlarının session-da saxlanılmasıdır. Login olduqdan sonra brauzerdə </a:t>
            </a:r>
            <a:r>
              <a:rPr lang="en-US" sz="1400" b="1"/>
              <a:t>session cookie</a:t>
            </a:r>
            <a:r>
              <a:rPr lang="en-US" sz="1400"/>
              <a:t> yaranır və istifadəçi tanınır. Növbəti sorğularda Laravel həmin session-a baxıb istifadəçini avtomatik tanıyır.</a:t>
            </a:r>
            <a:endParaRPr lang="ru-RU" sz="1400"/>
          </a:p>
        </p:txBody>
      </p:sp>
      <p:pic>
        <p:nvPicPr>
          <p:cNvPr id="3" name="Picture 2">
            <a:extLst>
              <a:ext uri="{FF2B5EF4-FFF2-40B4-BE49-F238E27FC236}">
                <a16:creationId xmlns:a16="http://schemas.microsoft.com/office/drawing/2014/main" id="{7B34AA9E-34E5-1F32-62F8-4F22A36A07C6}"/>
              </a:ext>
            </a:extLst>
          </p:cNvPr>
          <p:cNvPicPr>
            <a:picLocks noChangeAspect="1"/>
          </p:cNvPicPr>
          <p:nvPr/>
        </p:nvPicPr>
        <p:blipFill>
          <a:blip r:embed="rId2"/>
          <a:stretch>
            <a:fillRect/>
          </a:stretch>
        </p:blipFill>
        <p:spPr>
          <a:xfrm>
            <a:off x="0" y="2431129"/>
            <a:ext cx="1882303" cy="838273"/>
          </a:xfrm>
          <a:prstGeom prst="rect">
            <a:avLst/>
          </a:prstGeom>
        </p:spPr>
      </p:pic>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124754"/>
          </a:xfrm>
          <a:prstGeom prst="rect">
            <a:avLst/>
          </a:prstGeom>
          <a:noFill/>
        </p:spPr>
        <p:txBody>
          <a:bodyPr wrap="square">
            <a:spAutoFit/>
          </a:bodyPr>
          <a:lstStyle/>
          <a:p>
            <a:r>
              <a:rPr lang="az-Latn-AZ" sz="1400"/>
              <a:t>2) </a:t>
            </a:r>
            <a:r>
              <a:rPr lang="az-Latn-AZ" sz="1400" b="1"/>
              <a:t>guards</a:t>
            </a:r>
            <a:r>
              <a:rPr lang="az-Latn-AZ" sz="1400"/>
              <a:t> = istifadəçinin sistemə necə giriş etdiyini idarə edən mexanizm</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driver =&gt; session</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Login session üzərində saxlanılır</a:t>
            </a:r>
          </a:p>
          <a:p>
            <a:pPr marL="742950" lvl="1" indent="-285750">
              <a:buFont typeface="Wingdings" panose="05000000000000000000" pitchFamily="2" charset="2"/>
              <a:buChar char="q"/>
            </a:pPr>
            <a:r>
              <a:rPr lang="en-US" sz="1400"/>
              <a:t>Browser-based sistemlər üçün idealdır</a:t>
            </a:r>
          </a:p>
          <a:p>
            <a:pPr marL="742950" lvl="1" indent="-285750">
              <a:buFont typeface="Wingdings" panose="05000000000000000000" pitchFamily="2" charset="2"/>
              <a:buChar char="q"/>
            </a:pPr>
            <a:r>
              <a:rPr lang="en-US" sz="1400"/>
              <a:t>Cookie + session işləyir</a:t>
            </a:r>
            <a:endParaRPr lang="az-Latn-AZ" sz="1400"/>
          </a:p>
          <a:p>
            <a:endParaRPr lang="az-Latn-AZ" sz="1400"/>
          </a:p>
          <a:p>
            <a:r>
              <a:rPr lang="en-US" sz="1400" b="1">
                <a:solidFill>
                  <a:srgbClr val="FF0000"/>
                </a:solidFill>
              </a:rPr>
              <a:t>provider =&gt; users</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Bu</a:t>
            </a:r>
            <a:r>
              <a:rPr lang="az-Latn-AZ" sz="1400"/>
              <a:t>,</a:t>
            </a:r>
            <a:r>
              <a:rPr lang="en-US" sz="1400"/>
              <a:t> guard istifadəçini haradan tapsın? sualının cavabıdır.</a:t>
            </a:r>
          </a:p>
          <a:p>
            <a:endParaRPr lang="az-Latn-AZ" sz="1400"/>
          </a:p>
          <a:p>
            <a:r>
              <a:rPr lang="en-US" sz="1400" b="1">
                <a:solidFill>
                  <a:srgbClr val="00B050"/>
                </a:solidFill>
              </a:rPr>
              <a:t>Niyə admin guard yaradılır?</a:t>
            </a:r>
            <a:endParaRPr lang="az-Latn-AZ" sz="1400" b="1">
              <a:solidFill>
                <a:srgbClr val="00B050"/>
              </a:solidFill>
            </a:endParaRPr>
          </a:p>
          <a:p>
            <a:pPr marL="742950" lvl="1" indent="-285750">
              <a:buFont typeface="Wingdings" panose="05000000000000000000" pitchFamily="2" charset="2"/>
              <a:buChar char="q"/>
            </a:pPr>
            <a:r>
              <a:rPr lang="en-US" sz="1400" b="1"/>
              <a:t>web</a:t>
            </a:r>
            <a:r>
              <a:rPr lang="en-US" sz="1400"/>
              <a:t> → adi istifadəçi</a:t>
            </a:r>
          </a:p>
          <a:p>
            <a:pPr marL="742950" lvl="1" indent="-285750">
              <a:buFont typeface="Wingdings" panose="05000000000000000000" pitchFamily="2" charset="2"/>
              <a:buChar char="q"/>
            </a:pPr>
            <a:r>
              <a:rPr lang="en-US" sz="1400" b="1"/>
              <a:t>admin</a:t>
            </a:r>
            <a:r>
              <a:rPr lang="en-US" sz="1400"/>
              <a:t> → admin istifadəçi</a:t>
            </a:r>
            <a:endParaRPr lang="az-Latn-AZ" sz="1400"/>
          </a:p>
          <a:p>
            <a:pPr marL="742950" lvl="1" indent="-285750">
              <a:buFont typeface="Wingdings" panose="05000000000000000000" pitchFamily="2" charset="2"/>
              <a:buChar char="q"/>
            </a:pPr>
            <a:endParaRPr lang="az-Latn-AZ" sz="1400"/>
          </a:p>
          <a:p>
            <a:r>
              <a:rPr lang="az-Latn-AZ" sz="1400"/>
              <a:t>Bunların hər ikisi eyni </a:t>
            </a:r>
            <a:r>
              <a:rPr lang="az-Latn-AZ" sz="1400" b="1"/>
              <a:t>users</a:t>
            </a:r>
            <a:r>
              <a:rPr lang="az-Latn-AZ" sz="1400"/>
              <a:t> modelini istifadə edir, amma məqsəd budur ki, admin login-ini ayrıca idarə edək : </a:t>
            </a:r>
            <a:r>
              <a:rPr lang="az-Latn-AZ" sz="1400" b="1">
                <a:solidFill>
                  <a:srgbClr val="FF0000"/>
                </a:solidFill>
              </a:rPr>
              <a:t>auth('admin')-&gt;check();</a:t>
            </a:r>
          </a:p>
          <a:p>
            <a:r>
              <a:rPr lang="en-US" sz="1400"/>
              <a:t>Bu bizə icazə verir ki, </a:t>
            </a:r>
            <a:r>
              <a:rPr lang="az-Latn-AZ" sz="1400"/>
              <a:t>  </a:t>
            </a:r>
            <a:r>
              <a:rPr lang="en-US" sz="1400" b="1" u="sng"/>
              <a:t>fərqli middleware</a:t>
            </a:r>
            <a:r>
              <a:rPr lang="en-US" sz="1400" b="1"/>
              <a:t>,    </a:t>
            </a:r>
            <a:r>
              <a:rPr lang="en-US" sz="1400" b="1" u="sng"/>
              <a:t>fərqli login səhifəsi</a:t>
            </a:r>
            <a:r>
              <a:rPr lang="en-US" sz="1400" b="1"/>
              <a:t>,    </a:t>
            </a:r>
            <a:r>
              <a:rPr lang="en-US" sz="1400" b="1" u="sng"/>
              <a:t>fərqli policy / icazələr</a:t>
            </a:r>
            <a:r>
              <a:rPr lang="en-US" sz="1400" b="1"/>
              <a:t>   </a:t>
            </a:r>
            <a:r>
              <a:rPr lang="en-US" sz="1400"/>
              <a:t>yaradaq.</a:t>
            </a:r>
            <a:endParaRPr lang="az-Latn-AZ" sz="1400"/>
          </a:p>
          <a:p>
            <a:endParaRPr lang="ru-RU" sz="1400"/>
          </a:p>
        </p:txBody>
      </p:sp>
      <p:pic>
        <p:nvPicPr>
          <p:cNvPr id="3" name="Picture 2">
            <a:extLst>
              <a:ext uri="{FF2B5EF4-FFF2-40B4-BE49-F238E27FC236}">
                <a16:creationId xmlns:a16="http://schemas.microsoft.com/office/drawing/2014/main" id="{7DECFAA1-FE61-C1B5-3312-FEC00E50762C}"/>
              </a:ext>
            </a:extLst>
          </p:cNvPr>
          <p:cNvPicPr>
            <a:picLocks noChangeAspect="1"/>
          </p:cNvPicPr>
          <p:nvPr/>
        </p:nvPicPr>
        <p:blipFill>
          <a:blip r:embed="rId2"/>
          <a:stretch>
            <a:fillRect/>
          </a:stretch>
        </p:blipFill>
        <p:spPr>
          <a:xfrm>
            <a:off x="0" y="375821"/>
            <a:ext cx="2103302" cy="2286198"/>
          </a:xfrm>
          <a:prstGeom prst="rect">
            <a:avLst/>
          </a:prstGeom>
        </p:spPr>
      </p:pic>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r>
              <a:rPr lang="az-Latn-AZ" sz="1400"/>
              <a:t>3) </a:t>
            </a:r>
            <a:r>
              <a:rPr lang="az-Latn-AZ" sz="1400" b="1"/>
              <a:t>providers</a:t>
            </a:r>
            <a:r>
              <a:rPr lang="az-Latn-AZ" sz="1400"/>
              <a:t> = istifadəçi məlumatı haradan oxunur (hansı modeldən oxunur) bunu təyin edir. </a:t>
            </a:r>
          </a:p>
          <a:p>
            <a:endParaRPr lang="az-Latn-AZ" sz="1400"/>
          </a:p>
          <a:p>
            <a:r>
              <a:rPr lang="en-US" sz="1400"/>
              <a:t>Yəni: “Login zamanı user-i haradan tapım</a:t>
            </a:r>
            <a:r>
              <a:rPr lang="az-Latn-AZ" sz="1400"/>
              <a:t>, bunu idarə edir.</a:t>
            </a:r>
            <a:r>
              <a:rPr lang="en-US" sz="1400"/>
              <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Əgər sabah </a:t>
            </a:r>
            <a:r>
              <a:rPr lang="en-US" sz="1400" b="1"/>
              <a:t>Admin</a:t>
            </a:r>
            <a:r>
              <a:rPr lang="en-US" sz="1400"/>
              <a:t> üçün ayrı cədvəl yaratsan onda providers içində ayrıca belə də yaza bilərsiz:</a:t>
            </a:r>
            <a:endParaRPr lang="ru-RU" sz="1400"/>
          </a:p>
        </p:txBody>
      </p:sp>
      <p:pic>
        <p:nvPicPr>
          <p:cNvPr id="3" name="Picture 2">
            <a:extLst>
              <a:ext uri="{FF2B5EF4-FFF2-40B4-BE49-F238E27FC236}">
                <a16:creationId xmlns:a16="http://schemas.microsoft.com/office/drawing/2014/main" id="{90DC9756-F4EF-0454-B062-B99BC3B55FAC}"/>
              </a:ext>
            </a:extLst>
          </p:cNvPr>
          <p:cNvPicPr>
            <a:picLocks noChangeAspect="1"/>
          </p:cNvPicPr>
          <p:nvPr/>
        </p:nvPicPr>
        <p:blipFill>
          <a:blip r:embed="rId2"/>
          <a:stretch>
            <a:fillRect/>
          </a:stretch>
        </p:blipFill>
        <p:spPr>
          <a:xfrm>
            <a:off x="0" y="775916"/>
            <a:ext cx="2804403" cy="1242168"/>
          </a:xfrm>
          <a:prstGeom prst="rect">
            <a:avLst/>
          </a:prstGeom>
        </p:spPr>
      </p:pic>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fayl Laravel-ə deyir ki: hansı </a:t>
            </a:r>
            <a:r>
              <a:rPr lang="az-Latn-AZ" b="1"/>
              <a:t>route</a:t>
            </a:r>
            <a:r>
              <a:rPr lang="az-Latn-AZ"/>
              <a:t> faylı hansı middleware-lə və hansı şərtlərlə yüklənsin.</a:t>
            </a:r>
          </a:p>
          <a:p>
            <a:endParaRPr lang="az-Latn-AZ"/>
          </a:p>
          <a:p>
            <a:r>
              <a:rPr lang="az-Latn-AZ"/>
              <a:t>Əks halda</a:t>
            </a:r>
            <a:r>
              <a:rPr lang="en-US"/>
              <a:t> </a:t>
            </a:r>
            <a:r>
              <a:rPr lang="en-US" b="1"/>
              <a:t>web.php </a:t>
            </a:r>
            <a:r>
              <a:rPr lang="az-Latn-AZ"/>
              <a:t>faylında olan </a:t>
            </a:r>
            <a:r>
              <a:rPr lang="az-Latn-AZ" b="1"/>
              <a:t>admin.php </a:t>
            </a:r>
            <a:r>
              <a:rPr lang="az-Latn-AZ"/>
              <a:t>istifadə edilə bilməz.</a:t>
            </a:r>
            <a:endParaRPr lang="ru-RU"/>
          </a:p>
        </p:txBody>
      </p:sp>
      <p:pic>
        <p:nvPicPr>
          <p:cNvPr id="6" name="Picture 5">
            <a:extLst>
              <a:ext uri="{FF2B5EF4-FFF2-40B4-BE49-F238E27FC236}">
                <a16:creationId xmlns:a16="http://schemas.microsoft.com/office/drawing/2014/main" id="{25D849FD-B0A1-9D55-8952-AE5420823F0A}"/>
              </a:ext>
            </a:extLst>
          </p:cNvPr>
          <p:cNvPicPr>
            <a:picLocks noChangeAspect="1"/>
          </p:cNvPicPr>
          <p:nvPr/>
        </p:nvPicPr>
        <p:blipFill>
          <a:blip r:embed="rId2"/>
          <a:stretch>
            <a:fillRect/>
          </a:stretch>
        </p:blipFill>
        <p:spPr>
          <a:xfrm>
            <a:off x="4266513" y="1386366"/>
            <a:ext cx="7925487" cy="5471634"/>
          </a:xfrm>
          <a:prstGeom prst="rect">
            <a:avLst/>
          </a:prstGeom>
        </p:spPr>
      </p:pic>
      <p:pic>
        <p:nvPicPr>
          <p:cNvPr id="3" name="Picture 2">
            <a:extLst>
              <a:ext uri="{FF2B5EF4-FFF2-40B4-BE49-F238E27FC236}">
                <a16:creationId xmlns:a16="http://schemas.microsoft.com/office/drawing/2014/main" id="{1EA08FE0-FF40-4630-CA42-509C4AF12A80}"/>
              </a:ext>
            </a:extLst>
          </p:cNvPr>
          <p:cNvPicPr>
            <a:picLocks noChangeAspect="1"/>
          </p:cNvPicPr>
          <p:nvPr/>
        </p:nvPicPr>
        <p:blipFill>
          <a:blip r:embed="rId3"/>
          <a:stretch>
            <a:fillRect/>
          </a:stretch>
        </p:blipFill>
        <p:spPr>
          <a:xfrm>
            <a:off x="0" y="923330"/>
            <a:ext cx="1872515" cy="1921470"/>
          </a:xfrm>
          <a:prstGeom prst="rect">
            <a:avLst/>
          </a:prstGeom>
        </p:spPr>
      </p:pic>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en-US" sz="1400" b="1">
                <a:solidFill>
                  <a:srgbClr val="FF0000"/>
                </a:solidFill>
              </a:rPr>
              <a:t>php artisan make:middleware RedirectIfAdminAuthenticated</a:t>
            </a:r>
            <a:r>
              <a:rPr lang="az-Latn-AZ" sz="1400" b="1">
                <a:solidFill>
                  <a:srgbClr val="FF0000"/>
                </a:solidFill>
              </a:rPr>
              <a:t> </a:t>
            </a:r>
            <a:r>
              <a:rPr lang="az-Latn-AZ" sz="1400"/>
              <a:t>- Bu middleware, artıq admin olaraq login olmuş istifadəçinin yenidən login səhifəsinə daxil olmasının qarşısını alır. Əgər admin authenticated-dirsə, onu avtomatik olaraq admin dashboard-a yönləndirir.</a:t>
            </a:r>
          </a:p>
          <a:p>
            <a:endParaRPr lang="az-Latn-AZ" sz="1400"/>
          </a:p>
          <a:p>
            <a:r>
              <a:rPr lang="az-Latn-AZ" sz="1400" b="1"/>
              <a:t>Auth::guard(</a:t>
            </a:r>
            <a:r>
              <a:rPr lang="en-US" sz="1400" b="1"/>
              <a:t>‘admin’</a:t>
            </a:r>
            <a:r>
              <a:rPr lang="az-Latn-AZ" sz="1400" b="1"/>
              <a:t>)</a:t>
            </a:r>
            <a:r>
              <a:rPr lang="en-US" sz="1400" b="1"/>
              <a:t> </a:t>
            </a:r>
            <a:r>
              <a:rPr lang="az-Latn-AZ" sz="1400"/>
              <a:t>– Bu sətr istifadəçi artıq admin olaraq login olubmu sualına cavab verir. Yəni login ETDİKDƏN SONRAKI vəziyyəti yoxlayır, route-u yoxlamır. </a:t>
            </a:r>
          </a:p>
          <a:p>
            <a:endParaRPr lang="az-Latn-AZ" sz="1400"/>
          </a:p>
          <a:p>
            <a:r>
              <a:rPr lang="az-Latn-AZ" sz="1400"/>
              <a:t>“Əgər admin artıq login olubsa, login səhifəsində dayanma — dashboard-a at”</a:t>
            </a:r>
          </a:p>
          <a:p>
            <a:endParaRPr lang="az-Latn-AZ" sz="1400"/>
          </a:p>
          <a:p>
            <a:endParaRPr lang="az-Latn-AZ" sz="1400"/>
          </a:p>
        </p:txBody>
      </p:sp>
      <p:pic>
        <p:nvPicPr>
          <p:cNvPr id="3" name="Picture 2">
            <a:extLst>
              <a:ext uri="{FF2B5EF4-FFF2-40B4-BE49-F238E27FC236}">
                <a16:creationId xmlns:a16="http://schemas.microsoft.com/office/drawing/2014/main" id="{A5278125-3D47-745D-97E1-1715F89DF40F}"/>
              </a:ext>
            </a:extLst>
          </p:cNvPr>
          <p:cNvPicPr>
            <a:picLocks noChangeAspect="1"/>
          </p:cNvPicPr>
          <p:nvPr/>
        </p:nvPicPr>
        <p:blipFill>
          <a:blip r:embed="rId2"/>
          <a:stretch>
            <a:fillRect/>
          </a:stretch>
        </p:blipFill>
        <p:spPr>
          <a:xfrm>
            <a:off x="5689600" y="1683911"/>
            <a:ext cx="6500778" cy="5174089"/>
          </a:xfrm>
          <a:prstGeom prst="rect">
            <a:avLst/>
          </a:prstGeom>
        </p:spPr>
      </p:pic>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663363"/>
          </a:xfrm>
          <a:prstGeom prst="rect">
            <a:avLst/>
          </a:prstGeom>
          <a:noFill/>
        </p:spPr>
        <p:txBody>
          <a:bodyPr wrap="square">
            <a:spAutoFit/>
          </a:bodyPr>
          <a:lstStyle/>
          <a:p>
            <a:r>
              <a:rPr lang="en-US" sz="1400" b="1">
                <a:solidFill>
                  <a:srgbClr val="FF0000"/>
                </a:solidFill>
              </a:rPr>
              <a:t>php artisan make:middleware AdminAuthenticate</a:t>
            </a:r>
            <a:r>
              <a:rPr lang="az-Latn-AZ" sz="1400" b="1">
                <a:solidFill>
                  <a:srgbClr val="FF0000"/>
                </a:solidFill>
              </a:rPr>
              <a:t> </a:t>
            </a:r>
            <a:r>
              <a:rPr lang="az-Latn-AZ" sz="1400"/>
              <a:t>- Bu middleware, admin guard üzərindən istifadəçinin login olub-olmadığını yoxlayır. Əgər admin login olmayıbsa, onu admin login səhifəsinə yönləndirir və admin panelə girişi bloklayır.</a:t>
            </a:r>
          </a:p>
          <a:p>
            <a:endParaRPr lang="az-Latn-AZ" sz="1400"/>
          </a:p>
          <a:p>
            <a:r>
              <a:rPr lang="az-Latn-AZ" sz="1400"/>
              <a:t>Admin login olmayıbsa nida simvolu ilə birlikd TRUE əldə edirik.</a:t>
            </a:r>
            <a:br>
              <a:rPr lang="en-US" sz="1400"/>
            </a:br>
            <a:br>
              <a:rPr lang="en-US" sz="1400"/>
            </a:br>
            <a:endParaRPr lang="az-Latn-AZ" sz="1400"/>
          </a:p>
          <a:p>
            <a:endParaRPr lang="az-Latn-AZ" sz="1400"/>
          </a:p>
          <a:p>
            <a:pPr marL="285750" indent="-285750">
              <a:lnSpc>
                <a:spcPct val="150000"/>
              </a:lnSpc>
              <a:buFont typeface="Wingdings" panose="05000000000000000000" pitchFamily="2" charset="2"/>
              <a:buChar char="q"/>
            </a:pPr>
            <a:r>
              <a:rPr lang="en-US" sz="1400"/>
              <a:t>if (true) işləyir</a:t>
            </a:r>
          </a:p>
          <a:p>
            <a:pPr marL="285750" indent="-285750">
              <a:lnSpc>
                <a:spcPct val="150000"/>
              </a:lnSpc>
              <a:buFont typeface="Wingdings" panose="05000000000000000000" pitchFamily="2" charset="2"/>
              <a:buChar char="q"/>
            </a:pPr>
            <a:r>
              <a:rPr lang="en-US" sz="1400" b="1"/>
              <a:t>admin.login </a:t>
            </a:r>
            <a:r>
              <a:rPr lang="en-US" sz="1400"/>
              <a:t>route-una redirect edir</a:t>
            </a:r>
          </a:p>
          <a:p>
            <a:pPr marL="285750" indent="-285750">
              <a:lnSpc>
                <a:spcPct val="150000"/>
              </a:lnSpc>
              <a:buFont typeface="Wingdings" panose="05000000000000000000" pitchFamily="2" charset="2"/>
              <a:buChar char="q"/>
            </a:pPr>
            <a:r>
              <a:rPr lang="en-US" sz="1400"/>
              <a:t>dashboard, categories, orders və s. AÇILMIR</a:t>
            </a:r>
            <a:endParaRPr lang="az-Latn-AZ" sz="1400"/>
          </a:p>
          <a:p>
            <a:endParaRPr lang="az-Latn-AZ" sz="1400"/>
          </a:p>
          <a:p>
            <a:endParaRPr lang="az-Latn-AZ" sz="1400"/>
          </a:p>
          <a:p>
            <a:r>
              <a:rPr lang="az-Latn-AZ" sz="1400"/>
              <a:t>Admin login olubsa nida simvolu ilə birlikd FALSE əldə edirik.</a:t>
            </a:r>
            <a:br>
              <a:rPr lang="en-US" sz="1400"/>
            </a:br>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if (false) </a:t>
            </a:r>
            <a:r>
              <a:rPr lang="az-Latn-AZ" sz="1400"/>
              <a:t>olur</a:t>
            </a:r>
            <a:endParaRPr lang="en-US" sz="1400"/>
          </a:p>
          <a:p>
            <a:pPr marL="285750" indent="-285750">
              <a:lnSpc>
                <a:spcPct val="150000"/>
              </a:lnSpc>
              <a:buFont typeface="Wingdings" panose="05000000000000000000" pitchFamily="2" charset="2"/>
              <a:buChar char="q"/>
            </a:pPr>
            <a:r>
              <a:rPr lang="en-US" sz="1400"/>
              <a:t>redirect </a:t>
            </a:r>
            <a:r>
              <a:rPr lang="az-Latn-AZ" sz="1400"/>
              <a:t>işləmir</a:t>
            </a:r>
            <a:endParaRPr lang="en-US" sz="1400"/>
          </a:p>
          <a:p>
            <a:pPr marL="285750" indent="-285750">
              <a:lnSpc>
                <a:spcPct val="150000"/>
              </a:lnSpc>
              <a:buFont typeface="Wingdings" panose="05000000000000000000" pitchFamily="2" charset="2"/>
              <a:buChar char="q"/>
            </a:pPr>
            <a:r>
              <a:rPr lang="en-US" sz="1400"/>
              <a:t>request davam edir</a:t>
            </a:r>
            <a:r>
              <a:rPr lang="az-Latn-AZ" sz="1400"/>
              <a:t> (</a:t>
            </a:r>
            <a:r>
              <a:rPr lang="az-Latn-AZ" sz="1400" b="1"/>
              <a:t>return $next($request)</a:t>
            </a:r>
            <a:r>
              <a:rPr lang="az-Latn-AZ" sz="1400"/>
              <a:t>)</a:t>
            </a:r>
            <a:r>
              <a:rPr lang="en-US" sz="1400"/>
              <a:t> → dashboard, categories, orders AÇILIR</a:t>
            </a:r>
            <a:endParaRPr lang="az-Latn-AZ" sz="1400"/>
          </a:p>
          <a:p>
            <a:endParaRPr lang="az-Latn-AZ" sz="1400"/>
          </a:p>
          <a:p>
            <a:pPr>
              <a:lnSpc>
                <a:spcPct val="150000"/>
              </a:lnSpc>
            </a:pPr>
            <a:r>
              <a:rPr lang="az-Latn-AZ" sz="1400"/>
              <a:t>Bu guard sadəcə admin.php faylında mövcud olan routlar üçün keçərlidir:</a:t>
            </a:r>
          </a:p>
          <a:p>
            <a:pPr marL="742950" lvl="1" indent="-285750">
              <a:buFont typeface="Arial" panose="020B0604020202020204" pitchFamily="34" charset="0"/>
              <a:buChar char="•"/>
            </a:pPr>
            <a:r>
              <a:rPr lang="az-Latn-AZ" sz="1400"/>
              <a:t>Əgər giriş edən admin deyilsə bu rout bizə </a:t>
            </a:r>
            <a:r>
              <a:rPr lang="az-Latn-AZ" sz="1400" b="1"/>
              <a:t>NOT FOUND</a:t>
            </a:r>
            <a:r>
              <a:rPr lang="az-Latn-AZ" sz="1400"/>
              <a:t> qaytarır: </a:t>
            </a:r>
          </a:p>
          <a:p>
            <a:pPr marL="1200150" lvl="2" indent="-285750">
              <a:buFont typeface="Wingdings" panose="05000000000000000000" pitchFamily="2" charset="2"/>
              <a:buChar char="§"/>
            </a:pPr>
            <a:r>
              <a:rPr lang="en-US" sz="1400">
                <a:hlinkClick r:id="rId2"/>
              </a:rPr>
              <a:t>http://shopenhood.test/admin/dashboarddddd</a:t>
            </a:r>
            <a:br>
              <a:rPr lang="az-Latn-AZ" sz="1400"/>
            </a:br>
            <a:endParaRPr lang="az-Latn-AZ" sz="1400"/>
          </a:p>
          <a:p>
            <a:pPr marL="742950" lvl="1" indent="-285750">
              <a:buFont typeface="Arial" panose="020B0604020202020204" pitchFamily="34" charset="0"/>
              <a:buChar char="•"/>
            </a:pPr>
            <a:r>
              <a:rPr lang="az-Latn-AZ" sz="1400"/>
              <a:t>Əgər giriş edən admin deyilsə bu rout bizi </a:t>
            </a:r>
            <a:r>
              <a:rPr lang="az-Latn-AZ" sz="1400" b="1"/>
              <a:t>admin.login</a:t>
            </a:r>
            <a:r>
              <a:rPr lang="az-Latn-AZ" sz="1400"/>
              <a:t> səhifəsinə atır: </a:t>
            </a:r>
          </a:p>
          <a:p>
            <a:pPr marL="1200150" lvl="2" indent="-285750">
              <a:buFont typeface="Wingdings" panose="05000000000000000000" pitchFamily="2" charset="2"/>
              <a:buChar char="§"/>
            </a:pPr>
            <a:r>
              <a:rPr lang="az-Latn-AZ" sz="1400">
                <a:hlinkClick r:id="rId3"/>
              </a:rPr>
              <a:t>http://shopenhood.test/admin/dashboard</a:t>
            </a:r>
            <a:endParaRPr lang="az-Latn-AZ" sz="1400"/>
          </a:p>
          <a:p>
            <a:endParaRPr lang="en-US" sz="1400"/>
          </a:p>
        </p:txBody>
      </p:sp>
      <p:pic>
        <p:nvPicPr>
          <p:cNvPr id="4" name="Picture 3">
            <a:extLst>
              <a:ext uri="{FF2B5EF4-FFF2-40B4-BE49-F238E27FC236}">
                <a16:creationId xmlns:a16="http://schemas.microsoft.com/office/drawing/2014/main" id="{4171C51F-7BCF-9C38-603A-CE2962A97E83}"/>
              </a:ext>
            </a:extLst>
          </p:cNvPr>
          <p:cNvPicPr>
            <a:picLocks noChangeAspect="1"/>
          </p:cNvPicPr>
          <p:nvPr/>
        </p:nvPicPr>
        <p:blipFill>
          <a:blip r:embed="rId4"/>
          <a:stretch>
            <a:fillRect/>
          </a:stretch>
        </p:blipFill>
        <p:spPr>
          <a:xfrm>
            <a:off x="7006960" y="2844800"/>
            <a:ext cx="5183417" cy="4013199"/>
          </a:xfrm>
          <a:prstGeom prst="rect">
            <a:avLst/>
          </a:prstGeom>
        </p:spPr>
      </p:pic>
      <p:pic>
        <p:nvPicPr>
          <p:cNvPr id="7" name="Picture 6">
            <a:extLst>
              <a:ext uri="{FF2B5EF4-FFF2-40B4-BE49-F238E27FC236}">
                <a16:creationId xmlns:a16="http://schemas.microsoft.com/office/drawing/2014/main" id="{D4547B50-726A-CFAC-BBD9-772BD459FFB5}"/>
              </a:ext>
            </a:extLst>
          </p:cNvPr>
          <p:cNvPicPr>
            <a:picLocks noChangeAspect="1"/>
          </p:cNvPicPr>
          <p:nvPr/>
        </p:nvPicPr>
        <p:blipFill>
          <a:blip r:embed="rId5"/>
          <a:stretch>
            <a:fillRect/>
          </a:stretch>
        </p:blipFill>
        <p:spPr>
          <a:xfrm>
            <a:off x="0" y="918185"/>
            <a:ext cx="2773920" cy="571550"/>
          </a:xfrm>
          <a:prstGeom prst="rect">
            <a:avLst/>
          </a:prstGeom>
        </p:spPr>
      </p:pic>
      <p:pic>
        <p:nvPicPr>
          <p:cNvPr id="9" name="Picture 8">
            <a:extLst>
              <a:ext uri="{FF2B5EF4-FFF2-40B4-BE49-F238E27FC236}">
                <a16:creationId xmlns:a16="http://schemas.microsoft.com/office/drawing/2014/main" id="{05FE3BA4-CACF-96A1-0D7D-7396AF11518C}"/>
              </a:ext>
            </a:extLst>
          </p:cNvPr>
          <p:cNvPicPr>
            <a:picLocks noChangeAspect="1"/>
          </p:cNvPicPr>
          <p:nvPr/>
        </p:nvPicPr>
        <p:blipFill>
          <a:blip r:embed="rId6"/>
          <a:stretch>
            <a:fillRect/>
          </a:stretch>
        </p:blipFill>
        <p:spPr>
          <a:xfrm>
            <a:off x="0" y="3173710"/>
            <a:ext cx="3313052" cy="571550"/>
          </a:xfrm>
          <a:prstGeom prst="rect">
            <a:avLst/>
          </a:prstGeom>
        </p:spPr>
      </p:pic>
    </p:spTree>
    <p:extLst>
      <p:ext uri="{BB962C8B-B14F-4D97-AF65-F5344CB8AC3E}">
        <p14:creationId xmlns:p14="http://schemas.microsoft.com/office/powerpoint/2010/main" val="2846533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a:p>
            <a:r>
              <a:rPr lang="az-Latn-AZ" sz="1400"/>
              <a:t>Əgər rol uyğun olarsa növbəti səhifə açılır: </a:t>
            </a:r>
            <a:r>
              <a:rPr lang="az-Latn-AZ" sz="1400" b="1"/>
              <a:t>return $next($request);</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9" name="Group 8">
            <a:extLst>
              <a:ext uri="{FF2B5EF4-FFF2-40B4-BE49-F238E27FC236}">
                <a16:creationId xmlns:a16="http://schemas.microsoft.com/office/drawing/2014/main" id="{EE56E62C-2051-CDD3-9A53-32F50FB2F390}"/>
              </a:ext>
            </a:extLst>
          </p:cNvPr>
          <p:cNvGrpSpPr/>
          <p:nvPr/>
        </p:nvGrpSpPr>
        <p:grpSpPr>
          <a:xfrm>
            <a:off x="109216" y="4501453"/>
            <a:ext cx="4305673" cy="2224000"/>
            <a:chOff x="0" y="607616"/>
            <a:chExt cx="4305673" cy="2224000"/>
          </a:xfrm>
        </p:grpSpPr>
        <p:pic>
          <p:nvPicPr>
            <p:cNvPr id="4" name="Picture 3">
              <a:extLst>
                <a:ext uri="{FF2B5EF4-FFF2-40B4-BE49-F238E27FC236}">
                  <a16:creationId xmlns:a16="http://schemas.microsoft.com/office/drawing/2014/main" id="{5AE8949F-674A-337F-DCBA-0B002EE87B82}"/>
                </a:ext>
              </a:extLst>
            </p:cNvPr>
            <p:cNvPicPr>
              <a:picLocks noChangeAspect="1"/>
            </p:cNvPicPr>
            <p:nvPr/>
          </p:nvPicPr>
          <p:blipFill>
            <a:blip r:embed="rId3"/>
            <a:stretch>
              <a:fillRect/>
            </a:stretch>
          </p:blipFill>
          <p:spPr>
            <a:xfrm>
              <a:off x="1107439" y="607616"/>
              <a:ext cx="1913703" cy="536416"/>
            </a:xfrm>
            <a:prstGeom prst="rect">
              <a:avLst/>
            </a:prstGeom>
          </p:spPr>
        </p:pic>
        <p:pic>
          <p:nvPicPr>
            <p:cNvPr id="7" name="Picture 6">
              <a:extLst>
                <a:ext uri="{FF2B5EF4-FFF2-40B4-BE49-F238E27FC236}">
                  <a16:creationId xmlns:a16="http://schemas.microsoft.com/office/drawing/2014/main" id="{CFE38640-FAF3-301B-537F-95BDD70D674C}"/>
                </a:ext>
              </a:extLst>
            </p:cNvPr>
            <p:cNvPicPr>
              <a:picLocks noChangeAspect="1"/>
            </p:cNvPicPr>
            <p:nvPr/>
          </p:nvPicPr>
          <p:blipFill>
            <a:blip r:embed="rId4"/>
            <a:stretch>
              <a:fillRect/>
            </a:stretch>
          </p:blipFill>
          <p:spPr>
            <a:xfrm>
              <a:off x="0" y="1680896"/>
              <a:ext cx="4305673" cy="1150720"/>
            </a:xfrm>
            <a:prstGeom prst="rect">
              <a:avLst/>
            </a:prstGeom>
          </p:spPr>
        </p:pic>
        <p:sp>
          <p:nvSpPr>
            <p:cNvPr id="8" name="Arrow: Down 7">
              <a:extLst>
                <a:ext uri="{FF2B5EF4-FFF2-40B4-BE49-F238E27FC236}">
                  <a16:creationId xmlns:a16="http://schemas.microsoft.com/office/drawing/2014/main" id="{B098FFD4-D050-3F3F-67CE-9B4CFB48245E}"/>
                </a:ext>
              </a:extLst>
            </p:cNvPr>
            <p:cNvSpPr/>
            <p:nvPr/>
          </p:nvSpPr>
          <p:spPr>
            <a:xfrm>
              <a:off x="1911890" y="1275528"/>
              <a:ext cx="304800" cy="28897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5" name="Group 14">
            <a:extLst>
              <a:ext uri="{FF2B5EF4-FFF2-40B4-BE49-F238E27FC236}">
                <a16:creationId xmlns:a16="http://schemas.microsoft.com/office/drawing/2014/main" id="{AA54B2F4-E00D-29F9-533F-F89CB158132F}"/>
              </a:ext>
            </a:extLst>
          </p:cNvPr>
          <p:cNvGrpSpPr/>
          <p:nvPr/>
        </p:nvGrpSpPr>
        <p:grpSpPr>
          <a:xfrm>
            <a:off x="109216" y="1399659"/>
            <a:ext cx="4229467" cy="2269859"/>
            <a:chOff x="0" y="708397"/>
            <a:chExt cx="4229467" cy="2269859"/>
          </a:xfrm>
        </p:grpSpPr>
        <p:pic>
          <p:nvPicPr>
            <p:cNvPr id="11" name="Picture 10">
              <a:extLst>
                <a:ext uri="{FF2B5EF4-FFF2-40B4-BE49-F238E27FC236}">
                  <a16:creationId xmlns:a16="http://schemas.microsoft.com/office/drawing/2014/main" id="{3B9D604E-4FB6-BF49-9876-BB3BA6FD48CF}"/>
                </a:ext>
              </a:extLst>
            </p:cNvPr>
            <p:cNvPicPr>
              <a:picLocks noChangeAspect="1"/>
            </p:cNvPicPr>
            <p:nvPr/>
          </p:nvPicPr>
          <p:blipFill>
            <a:blip r:embed="rId5"/>
            <a:stretch>
              <a:fillRect/>
            </a:stretch>
          </p:blipFill>
          <p:spPr>
            <a:xfrm>
              <a:off x="1322201" y="708397"/>
              <a:ext cx="1585063" cy="419576"/>
            </a:xfrm>
            <a:prstGeom prst="rect">
              <a:avLst/>
            </a:prstGeom>
          </p:spPr>
        </p:pic>
        <p:sp>
          <p:nvSpPr>
            <p:cNvPr id="12" name="Arrow: Down 11">
              <a:extLst>
                <a:ext uri="{FF2B5EF4-FFF2-40B4-BE49-F238E27FC236}">
                  <a16:creationId xmlns:a16="http://schemas.microsoft.com/office/drawing/2014/main" id="{66845907-C369-0E96-3320-95C0138412CF}"/>
                </a:ext>
              </a:extLst>
            </p:cNvPr>
            <p:cNvSpPr/>
            <p:nvPr/>
          </p:nvSpPr>
          <p:spPr>
            <a:xfrm>
              <a:off x="1967413" y="1244365"/>
              <a:ext cx="294640" cy="34214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4" name="Picture 13">
              <a:extLst>
                <a:ext uri="{FF2B5EF4-FFF2-40B4-BE49-F238E27FC236}">
                  <a16:creationId xmlns:a16="http://schemas.microsoft.com/office/drawing/2014/main" id="{2CFB1330-B442-451A-8197-0947ACAD9D5C}"/>
                </a:ext>
              </a:extLst>
            </p:cNvPr>
            <p:cNvPicPr>
              <a:picLocks noChangeAspect="1"/>
            </p:cNvPicPr>
            <p:nvPr/>
          </p:nvPicPr>
          <p:blipFill>
            <a:blip r:embed="rId6"/>
            <a:stretch>
              <a:fillRect/>
            </a:stretch>
          </p:blipFill>
          <p:spPr>
            <a:xfrm>
              <a:off x="0" y="1652261"/>
              <a:ext cx="4229467" cy="1325995"/>
            </a:xfrm>
            <a:prstGeom prst="rect">
              <a:avLst/>
            </a:prstGeom>
          </p:spPr>
        </p:pic>
      </p:grpSp>
    </p:spTree>
    <p:extLst>
      <p:ext uri="{BB962C8B-B14F-4D97-AF65-F5344CB8AC3E}">
        <p14:creationId xmlns:p14="http://schemas.microsoft.com/office/powerpoint/2010/main" val="182487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17" name="Group 16">
            <a:extLst>
              <a:ext uri="{FF2B5EF4-FFF2-40B4-BE49-F238E27FC236}">
                <a16:creationId xmlns:a16="http://schemas.microsoft.com/office/drawing/2014/main" id="{03AFB7B4-774A-7483-754E-961E75F83739}"/>
              </a:ext>
            </a:extLst>
          </p:cNvPr>
          <p:cNvGrpSpPr/>
          <p:nvPr/>
        </p:nvGrpSpPr>
        <p:grpSpPr>
          <a:xfrm>
            <a:off x="269249" y="1400441"/>
            <a:ext cx="4221846" cy="2429929"/>
            <a:chOff x="116849" y="1108336"/>
            <a:chExt cx="4221846" cy="2429929"/>
          </a:xfrm>
        </p:grpSpPr>
        <p:pic>
          <p:nvPicPr>
            <p:cNvPr id="6" name="Picture 5">
              <a:extLst>
                <a:ext uri="{FF2B5EF4-FFF2-40B4-BE49-F238E27FC236}">
                  <a16:creationId xmlns:a16="http://schemas.microsoft.com/office/drawing/2014/main" id="{79539278-5159-1D3B-E8A7-32D6871F2D1A}"/>
                </a:ext>
              </a:extLst>
            </p:cNvPr>
            <p:cNvPicPr>
              <a:picLocks noChangeAspect="1"/>
            </p:cNvPicPr>
            <p:nvPr/>
          </p:nvPicPr>
          <p:blipFill>
            <a:blip r:embed="rId3"/>
            <a:stretch>
              <a:fillRect/>
            </a:stretch>
          </p:blipFill>
          <p:spPr>
            <a:xfrm>
              <a:off x="383859" y="1108336"/>
              <a:ext cx="3687827" cy="584210"/>
            </a:xfrm>
            <a:prstGeom prst="rect">
              <a:avLst/>
            </a:prstGeom>
          </p:spPr>
        </p:pic>
        <p:pic>
          <p:nvPicPr>
            <p:cNvPr id="13" name="Picture 12">
              <a:extLst>
                <a:ext uri="{FF2B5EF4-FFF2-40B4-BE49-F238E27FC236}">
                  <a16:creationId xmlns:a16="http://schemas.microsoft.com/office/drawing/2014/main" id="{C4ED8650-D6EA-7AC6-F86D-94F400D45535}"/>
                </a:ext>
              </a:extLst>
            </p:cNvPr>
            <p:cNvPicPr>
              <a:picLocks noChangeAspect="1"/>
            </p:cNvPicPr>
            <p:nvPr/>
          </p:nvPicPr>
          <p:blipFill>
            <a:blip r:embed="rId4"/>
            <a:stretch>
              <a:fillRect/>
            </a:stretch>
          </p:blipFill>
          <p:spPr>
            <a:xfrm>
              <a:off x="116849" y="2486614"/>
              <a:ext cx="4221846" cy="1051651"/>
            </a:xfrm>
            <a:prstGeom prst="rect">
              <a:avLst/>
            </a:prstGeom>
          </p:spPr>
        </p:pic>
        <p:sp>
          <p:nvSpPr>
            <p:cNvPr id="16" name="Arrow: Down 15">
              <a:extLst>
                <a:ext uri="{FF2B5EF4-FFF2-40B4-BE49-F238E27FC236}">
                  <a16:creationId xmlns:a16="http://schemas.microsoft.com/office/drawing/2014/main" id="{FA9F08B3-9C59-1A9A-6C76-F93937337BB7}"/>
                </a:ext>
              </a:extLst>
            </p:cNvPr>
            <p:cNvSpPr/>
            <p:nvPr/>
          </p:nvSpPr>
          <p:spPr>
            <a:xfrm>
              <a:off x="2052320" y="1940560"/>
              <a:ext cx="406400" cy="3860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7607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en-US" sz="1400" b="1">
                <a:solidFill>
                  <a:srgbClr val="FF0000"/>
                </a:solidFill>
              </a:rPr>
              <a:t>php artisan make:middleware LogActivity</a:t>
            </a:r>
            <a:r>
              <a:rPr lang="az-Latn-AZ" sz="1400" b="1">
                <a:solidFill>
                  <a:srgbClr val="FF0000"/>
                </a:solidFill>
              </a:rPr>
              <a:t> </a:t>
            </a:r>
            <a:r>
              <a:rPr lang="az-Latn-AZ" sz="1400"/>
              <a:t>- Bu middleware, admin paneldə baş verən əməliyyatları və hərəkətləri (create, update, delete və s.) qeydə alır. Sonradan audit, təhlükəsizlik və izləmə məqsədilə bu məlumatlardan istifadə etməyə imkan yaradır.</a:t>
            </a:r>
            <a:br>
              <a:rPr lang="en-US" sz="1400"/>
            </a:br>
            <a:br>
              <a:rPr lang="en-US" sz="1400"/>
            </a:br>
            <a:endParaRPr lang="en-US" sz="1400"/>
          </a:p>
        </p:txBody>
      </p:sp>
    </p:spTree>
    <p:extLst>
      <p:ext uri="{BB962C8B-B14F-4D97-AF65-F5344CB8AC3E}">
        <p14:creationId xmlns:p14="http://schemas.microsoft.com/office/powerpoint/2010/main" val="4278943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125084" cy="4262449"/>
          </a:xfrm>
          <a:prstGeom prst="rect">
            <a:avLst/>
          </a:prstGeom>
          <a:noFill/>
        </p:spPr>
        <p:txBody>
          <a:bodyPr wrap="square">
            <a:spAutoFit/>
          </a:bodyPr>
          <a:lstStyle/>
          <a:p>
            <a:pPr>
              <a:lnSpc>
                <a:spcPct val="150000"/>
              </a:lnSpc>
            </a:pPr>
            <a:r>
              <a:rPr lang="az-Latn-AZ" sz="1400"/>
              <a:t>Bu hissə custom middleware-ləri qısa alias adlarla qeydiyyata almaq üçündür ki, routelarda onları rahat və oxunaqlı şəkildə istifadə edəsən.</a:t>
            </a:r>
          </a:p>
          <a:p>
            <a:pPr>
              <a:lnSpc>
                <a:spcPct val="150000"/>
              </a:lnSpc>
            </a:pPr>
            <a:endParaRPr lang="az-Latn-AZ" sz="1400"/>
          </a:p>
          <a:p>
            <a:pPr>
              <a:lnSpc>
                <a:spcPct val="150000"/>
              </a:lnSpc>
            </a:pPr>
            <a:endParaRPr lang="az-Latn-AZ" sz="1400"/>
          </a:p>
          <a:p>
            <a:pPr>
              <a:lnSpc>
                <a:spcPct val="150000"/>
              </a:lnSpc>
            </a:pPr>
            <a:r>
              <a:rPr lang="az-Latn-AZ" sz="1400"/>
              <a:t>Məsələn auth.admin yazmaqla hər dəfə tam </a:t>
            </a:r>
            <a:r>
              <a:rPr lang="az-Latn-AZ" sz="1400" b="1"/>
              <a:t>App\Http\Middleware\AdminAuthenticate::class </a:t>
            </a:r>
            <a:r>
              <a:rPr lang="az-Latn-AZ" sz="1400"/>
              <a:t>göstərməyə ehtiyac qalmır.</a:t>
            </a:r>
          </a:p>
          <a:p>
            <a:pPr>
              <a:lnSpc>
                <a:spcPct val="150000"/>
              </a:lnSpc>
            </a:pPr>
            <a:endParaRPr lang="az-Latn-AZ" sz="1400"/>
          </a:p>
          <a:p>
            <a:pPr>
              <a:lnSpc>
                <a:spcPct val="150000"/>
              </a:lnSpc>
            </a:pPr>
            <a:endParaRPr lang="az-Latn-AZ" sz="1400"/>
          </a:p>
          <a:p>
            <a:pPr>
              <a:lnSpc>
                <a:spcPct val="150000"/>
              </a:lnSpc>
            </a:pPr>
            <a:r>
              <a:rPr lang="az-Latn-AZ" sz="1400"/>
              <a:t>Bu alias-lar sayəsində admin üçün login yoxlaması, guest yönləndirməsi, rol nəzarəti və activity loglama mərkəzləşdirilmiş şəkildə idarə olunur.</a:t>
            </a:r>
            <a:endParaRPr lang="ru-RU" sz="1400"/>
          </a:p>
        </p:txBody>
      </p:sp>
      <p:pic>
        <p:nvPicPr>
          <p:cNvPr id="3" name="Picture 2">
            <a:extLst>
              <a:ext uri="{FF2B5EF4-FFF2-40B4-BE49-F238E27FC236}">
                <a16:creationId xmlns:a16="http://schemas.microsoft.com/office/drawing/2014/main" id="{D80FEDDA-E9B0-63F8-3470-1D2995AFA54D}"/>
              </a:ext>
            </a:extLst>
          </p:cNvPr>
          <p:cNvPicPr>
            <a:picLocks noChangeAspect="1"/>
          </p:cNvPicPr>
          <p:nvPr/>
        </p:nvPicPr>
        <p:blipFill>
          <a:blip r:embed="rId2"/>
          <a:stretch>
            <a:fillRect/>
          </a:stretch>
        </p:blipFill>
        <p:spPr>
          <a:xfrm>
            <a:off x="4126706" y="0"/>
            <a:ext cx="8065294" cy="6858000"/>
          </a:xfrm>
          <a:prstGeom prst="rect">
            <a:avLst/>
          </a:prstGeom>
        </p:spPr>
      </p:pic>
    </p:spTree>
    <p:extLst>
      <p:ext uri="{BB962C8B-B14F-4D97-AF65-F5344CB8AC3E}">
        <p14:creationId xmlns:p14="http://schemas.microsoft.com/office/powerpoint/2010/main" val="22351446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7394</TotalTime>
  <Words>9563</Words>
  <Application>Microsoft Office PowerPoint</Application>
  <PresentationFormat>Widescreen</PresentationFormat>
  <Paragraphs>1145</Paragraphs>
  <Slides>199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199</vt:i4>
      </vt:variant>
    </vt:vector>
  </HeadingPairs>
  <TitlesOfParts>
    <vt:vector size="204"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190</cp:revision>
  <dcterms:created xsi:type="dcterms:W3CDTF">2026-01-23T13:59:30Z</dcterms:created>
  <dcterms:modified xsi:type="dcterms:W3CDTF">2026-01-28T18:27:52Z</dcterms:modified>
</cp:coreProperties>
</file>